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2"/>
  </p:notesMasterIdLst>
  <p:sldIdLst>
    <p:sldId id="256" r:id="rId2"/>
    <p:sldId id="267" r:id="rId3"/>
    <p:sldId id="290" r:id="rId4"/>
    <p:sldId id="285" r:id="rId5"/>
    <p:sldId id="286" r:id="rId6"/>
    <p:sldId id="298" r:id="rId7"/>
    <p:sldId id="266" r:id="rId8"/>
    <p:sldId id="269" r:id="rId9"/>
    <p:sldId id="268" r:id="rId10"/>
    <p:sldId id="291" r:id="rId11"/>
    <p:sldId id="296" r:id="rId12"/>
    <p:sldId id="270" r:id="rId13"/>
    <p:sldId id="275" r:id="rId14"/>
    <p:sldId id="292" r:id="rId15"/>
    <p:sldId id="271" r:id="rId16"/>
    <p:sldId id="277" r:id="rId17"/>
    <p:sldId id="272" r:id="rId18"/>
    <p:sldId id="293" r:id="rId19"/>
    <p:sldId id="287" r:id="rId20"/>
    <p:sldId id="279" r:id="rId21"/>
    <p:sldId id="273" r:id="rId22"/>
    <p:sldId id="274" r:id="rId23"/>
    <p:sldId id="294" r:id="rId24"/>
    <p:sldId id="295" r:id="rId25"/>
    <p:sldId id="283" r:id="rId26"/>
    <p:sldId id="280" r:id="rId27"/>
    <p:sldId id="284" r:id="rId28"/>
    <p:sldId id="288" r:id="rId29"/>
    <p:sldId id="28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varScale="1">
        <p:scale>
          <a:sx n="102" d="100"/>
          <a:sy n="102" d="100"/>
        </p:scale>
        <p:origin x="306" y="11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1</a:t>
            </a:fld>
            <a:endParaRPr lang="en-US"/>
          </a:p>
        </p:txBody>
      </p:sp>
    </p:spTree>
    <p:extLst>
      <p:ext uri="{BB962C8B-B14F-4D97-AF65-F5344CB8AC3E}">
        <p14:creationId xmlns:p14="http://schemas.microsoft.com/office/powerpoint/2010/main" val="109637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24</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44865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package" Target="../embeddings/Microsoft_Excel_Worksheet3.xlsx"/></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2.emf"/><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package" Target="../embeddings/Microsoft_Excel_Worksheet5.xlsx"/><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55.emf"/><Relationship Id="rId5" Type="http://schemas.openxmlformats.org/officeDocument/2006/relationships/image" Target="../media/image58.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823692" y="4705875"/>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456601" y="1140007"/>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28908" y="3659351"/>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07131625-B2BC-CB68-25C0-8ADABDD9D956}"/>
              </a:ext>
            </a:extLst>
          </p:cNvPr>
          <p:cNvSpPr txBox="1"/>
          <p:nvPr/>
        </p:nvSpPr>
        <p:spPr>
          <a:xfrm>
            <a:off x="2796393" y="2495847"/>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5016745" y="1333414"/>
            <a:ext cx="2931508" cy="523220"/>
          </a:xfrm>
          <a:prstGeom prst="rect">
            <a:avLst/>
          </a:prstGeom>
          <a:noFill/>
        </p:spPr>
        <p:txBody>
          <a:bodyPr wrap="none" rtlCol="0">
            <a:spAutoFit/>
          </a:bodyPr>
          <a:lstStyle/>
          <a:p>
            <a:r>
              <a:rPr lang="en-US" sz="2800" i="1" dirty="0"/>
              <a:t>Now it’s your turn!</a:t>
            </a:r>
          </a:p>
        </p:txBody>
      </p:sp>
      <p:sp>
        <p:nvSpPr>
          <p:cNvPr id="5" name="TextBox 4">
            <a:extLst>
              <a:ext uri="{FF2B5EF4-FFF2-40B4-BE49-F238E27FC236}">
                <a16:creationId xmlns:a16="http://schemas.microsoft.com/office/drawing/2014/main" id="{85FF3315-5738-408B-CB72-60258F3B732B}"/>
              </a:ext>
            </a:extLst>
          </p:cNvPr>
          <p:cNvSpPr txBox="1"/>
          <p:nvPr/>
        </p:nvSpPr>
        <p:spPr>
          <a:xfrm>
            <a:off x="2730405" y="3593953"/>
            <a:ext cx="8012784" cy="646331"/>
          </a:xfrm>
          <a:prstGeom prst="rect">
            <a:avLst/>
          </a:prstGeom>
          <a:noFill/>
        </p:spPr>
        <p:txBody>
          <a:bodyPr wrap="square" rtlCol="0">
            <a:spAutoFit/>
          </a:bodyPr>
          <a:lstStyle/>
          <a:p>
            <a:r>
              <a:rPr lang="en-US" dirty="0"/>
              <a:t>Important Notes: for some parts in the pipeline, you need to set the </a:t>
            </a:r>
            <a:r>
              <a:rPr lang="en-US" b="1" dirty="0"/>
              <a:t>default assay (“RNA”) </a:t>
            </a:r>
            <a:r>
              <a:rPr lang="en-US" dirty="0"/>
              <a:t>and </a:t>
            </a:r>
            <a:r>
              <a:rPr lang="en-US" b="1" dirty="0"/>
              <a:t>default cell identify </a:t>
            </a:r>
            <a:r>
              <a:rPr lang="en-US" dirty="0"/>
              <a:t>(some metadata column) in the code.</a:t>
            </a:r>
          </a:p>
        </p:txBody>
      </p:sp>
      <p:sp>
        <p:nvSpPr>
          <p:cNvPr id="7" name="TextBox 6">
            <a:extLst>
              <a:ext uri="{FF2B5EF4-FFF2-40B4-BE49-F238E27FC236}">
                <a16:creationId xmlns:a16="http://schemas.microsoft.com/office/drawing/2014/main" id="{F41D13FF-A38D-E124-1F71-981C53B2A781}"/>
              </a:ext>
            </a:extLst>
          </p:cNvPr>
          <p:cNvSpPr txBox="1"/>
          <p:nvPr/>
        </p:nvSpPr>
        <p:spPr>
          <a:xfrm>
            <a:off x="3595541" y="4452082"/>
            <a:ext cx="3908195" cy="369332"/>
          </a:xfrm>
          <a:prstGeom prst="rect">
            <a:avLst/>
          </a:prstGeom>
          <a:noFill/>
        </p:spPr>
        <p:txBody>
          <a:bodyPr wrap="square">
            <a:spAutoFit/>
          </a:bodyPr>
          <a:lstStyle/>
          <a:p>
            <a:r>
              <a:rPr lang="en-US" dirty="0" err="1"/>
              <a:t>DefaultAssay</a:t>
            </a:r>
            <a:r>
              <a:rPr lang="en-US" dirty="0"/>
              <a:t>(</a:t>
            </a:r>
            <a:r>
              <a:rPr lang="en-US" dirty="0" err="1"/>
              <a:t>srat</a:t>
            </a:r>
            <a:r>
              <a:rPr lang="en-US" dirty="0"/>
              <a:t>) &lt;- "RNA"</a:t>
            </a:r>
          </a:p>
        </p:txBody>
      </p:sp>
      <p:sp>
        <p:nvSpPr>
          <p:cNvPr id="9" name="TextBox 8">
            <a:extLst>
              <a:ext uri="{FF2B5EF4-FFF2-40B4-BE49-F238E27FC236}">
                <a16:creationId xmlns:a16="http://schemas.microsoft.com/office/drawing/2014/main" id="{12DE1344-CD29-67A0-A3CE-555B30BA67C1}"/>
              </a:ext>
            </a:extLst>
          </p:cNvPr>
          <p:cNvSpPr txBox="1"/>
          <p:nvPr/>
        </p:nvSpPr>
        <p:spPr>
          <a:xfrm>
            <a:off x="3595541" y="4928295"/>
            <a:ext cx="4134439" cy="369332"/>
          </a:xfrm>
          <a:prstGeom prst="rect">
            <a:avLst/>
          </a:prstGeom>
          <a:noFill/>
        </p:spPr>
        <p:txBody>
          <a:bodyPr wrap="square">
            <a:spAutoFit/>
          </a:bodyPr>
          <a:lstStyle/>
          <a:p>
            <a:r>
              <a:rPr lang="en-US" dirty="0"/>
              <a:t>Idents(sub) = </a:t>
            </a:r>
            <a:r>
              <a:rPr lang="en-US" dirty="0" err="1"/>
              <a:t>srat@meta.data$cell_type</a:t>
            </a:r>
            <a:endParaRPr lang="en-US" dirty="0"/>
          </a:p>
        </p:txBody>
      </p:sp>
    </p:spTree>
    <p:extLst>
      <p:ext uri="{BB962C8B-B14F-4D97-AF65-F5344CB8AC3E}">
        <p14:creationId xmlns:p14="http://schemas.microsoft.com/office/powerpoint/2010/main" val="248010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dirty="0"/>
              <a:t>Normalizing expression ensures expression values </a:t>
            </a:r>
            <a:r>
              <a:rPr lang="en-US" b="1" dirty="0"/>
              <a:t>across cells </a:t>
            </a:r>
            <a:r>
              <a:rPr lang="en-US" dirty="0"/>
              <a:t>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Finding Variable Features (Genes)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1010" y="783163"/>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5759495" y="4412448"/>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7330936" y="3964657"/>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6318415" y="4010823"/>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latin typeface="Lato" panose="020F0502020204030204" pitchFamily="34" charset="0"/>
              </a:rPr>
              <a:t>Highly variably expressed genes are used as input points for dimension reduction (statically expressed genes only add noise to the reduction).</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5741789" y="4420386"/>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892670"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032464E9-6642-0CC4-1161-A24CF1BD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0" y="4974090"/>
            <a:ext cx="6400813" cy="1828804"/>
          </a:xfrm>
          <a:prstGeom prst="rect">
            <a:avLst/>
          </a:prstGeom>
        </p:spPr>
      </p:pic>
      <p:pic>
        <p:nvPicPr>
          <p:cNvPr id="11" name="Picture 10" descr="A graph of a bar chart&#10;&#10;Description automatically generated with medium confidence">
            <a:extLst>
              <a:ext uri="{FF2B5EF4-FFF2-40B4-BE49-F238E27FC236}">
                <a16:creationId xmlns:a16="http://schemas.microsoft.com/office/drawing/2014/main" id="{CF3E8218-C54F-6A95-3AE3-46C7C116A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7" y="269757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Scaling Data</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652890"/>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4947461" y="4581163"/>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of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74714" y="715474"/>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14141" y="1771886"/>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21707"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059767" y="4586947"/>
            <a:ext cx="5245515" cy="2308324"/>
          </a:xfrm>
          <a:prstGeom prst="rect">
            <a:avLst/>
          </a:prstGeom>
          <a:noFill/>
        </p:spPr>
        <p:txBody>
          <a:bodyPr wrap="square" rtlCol="0">
            <a:spAutoFit/>
          </a:bodyPr>
          <a:lstStyle/>
          <a:p>
            <a:r>
              <a:rPr lang="en-US" b="1" u="sng" dirty="0"/>
              <a:t>Two-tiered graph analysis:</a:t>
            </a:r>
          </a:p>
          <a:p>
            <a:r>
              <a:rPr lang="en-US" b="1" dirty="0" err="1">
                <a:solidFill>
                  <a:srgbClr val="C32F2F"/>
                </a:solidFill>
              </a:rPr>
              <a:t>kNN</a:t>
            </a:r>
            <a:r>
              <a:rPr lang="en-US" dirty="0">
                <a:solidFill>
                  <a:srgbClr val="C32F2F"/>
                </a:solidFill>
              </a:rPr>
              <a:t>: k nearest neighbor graph</a:t>
            </a:r>
          </a:p>
          <a:p>
            <a:r>
              <a:rPr lang="en-US" b="1"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r>
              <a:rPr lang="en-US" b="1" dirty="0" err="1">
                <a:solidFill>
                  <a:srgbClr val="4472C4"/>
                </a:solidFill>
              </a:rPr>
              <a:t>Jackard</a:t>
            </a:r>
            <a:r>
              <a:rPr lang="en-US" b="1" dirty="0">
                <a:solidFill>
                  <a:srgbClr val="4472C4"/>
                </a:solidFill>
              </a:rPr>
              <a:t> index</a:t>
            </a:r>
            <a:r>
              <a:rPr lang="en-US" dirty="0">
                <a:solidFill>
                  <a:srgbClr val="4472C4"/>
                </a:solidFill>
              </a:rPr>
              <a:t>: neighborhood overlap between every cell and it’s nearest neighbors.</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863472"/>
              <a:ext cx="2099751" cy="9945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363822"/>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11613" y="1074784"/>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007709"/>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2744483"/>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FA737C7E-CFFC-3910-65AE-A489E793648D}"/>
              </a:ext>
            </a:extLst>
          </p:cNvPr>
          <p:cNvGrpSpPr>
            <a:grpSpLocks noChangeAspect="1"/>
          </p:cNvGrpSpPr>
          <p:nvPr/>
        </p:nvGrpSpPr>
        <p:grpSpPr>
          <a:xfrm>
            <a:off x="2359475" y="3795792"/>
            <a:ext cx="4959705" cy="2025589"/>
            <a:chOff x="2205145" y="4228069"/>
            <a:chExt cx="6212726" cy="2537334"/>
          </a:xfrm>
        </p:grpSpPr>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389904"/>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078640"/>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267669"/>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6ADCF4AB-5773-FB9B-C1F7-40C631836EBC}"/>
              </a:ext>
            </a:extLst>
          </p:cNvPr>
          <p:cNvSpPr txBox="1"/>
          <p:nvPr/>
        </p:nvSpPr>
        <p:spPr>
          <a:xfrm>
            <a:off x="2201673" y="5861304"/>
            <a:ext cx="6188696" cy="923330"/>
          </a:xfrm>
          <a:prstGeom prst="rect">
            <a:avLst/>
          </a:prstGeom>
          <a:noFill/>
        </p:spPr>
        <p:txBody>
          <a:bodyPr wrap="square">
            <a:spAutoFit/>
          </a:bodyPr>
          <a:lstStyle/>
          <a:p>
            <a:r>
              <a:rPr lang="en-US" dirty="0"/>
              <a:t>Networks with </a:t>
            </a:r>
            <a:r>
              <a:rPr lang="en-US" b="1" dirty="0"/>
              <a:t>high modularity </a:t>
            </a:r>
            <a:r>
              <a:rPr lang="en-US" dirty="0"/>
              <a:t>have </a:t>
            </a:r>
            <a:r>
              <a:rPr lang="en-US" u="sng" dirty="0"/>
              <a:t>dense connections </a:t>
            </a:r>
            <a:r>
              <a:rPr lang="en-US" dirty="0"/>
              <a:t>between the </a:t>
            </a:r>
            <a:r>
              <a:rPr lang="en-US" b="1" dirty="0"/>
              <a:t>nodes within modules </a:t>
            </a:r>
            <a:r>
              <a:rPr lang="en-US" dirty="0"/>
              <a:t>but </a:t>
            </a:r>
            <a:r>
              <a:rPr lang="en-US" u="sng" dirty="0"/>
              <a:t>sparse connections </a:t>
            </a:r>
            <a:r>
              <a:rPr lang="en-US" dirty="0"/>
              <a:t>between nodes in </a:t>
            </a:r>
            <a:r>
              <a:rPr lang="en-US" b="1" dirty="0"/>
              <a:t>different modules</a:t>
            </a:r>
            <a:r>
              <a:rPr lang="en-US" dirty="0"/>
              <a:t>.</a:t>
            </a:r>
          </a:p>
        </p:txBody>
      </p:sp>
    </p:spTree>
    <p:extLst>
      <p:ext uri="{BB962C8B-B14F-4D97-AF65-F5344CB8AC3E}">
        <p14:creationId xmlns:p14="http://schemas.microsoft.com/office/powerpoint/2010/main" val="362330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30024" y="2725314"/>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1791093" cy="537619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273" y="2158738"/>
            <a:ext cx="3069617" cy="223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2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endParaRPr lang="en-US" dirty="0"/>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537332"/>
            <a:ext cx="7446315" cy="6248825"/>
            <a:chOff x="2606153" y="537332"/>
            <a:chExt cx="7446315" cy="6248825"/>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537332"/>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D313-D7D6-9B38-61BB-0E53F136E4F1}"/>
              </a:ext>
            </a:extLst>
          </p:cNvPr>
          <p:cNvSpPr>
            <a:spLocks noGrp="1"/>
          </p:cNvSpPr>
          <p:nvPr>
            <p:ph type="title"/>
          </p:nvPr>
        </p:nvSpPr>
        <p:spPr/>
        <p:txBody>
          <a:bodyPr/>
          <a:lstStyle/>
          <a:p>
            <a:r>
              <a:rPr lang="en-US" dirty="0"/>
              <a:t>Load example </a:t>
            </a:r>
            <a:r>
              <a:rPr lang="en-US" dirty="0" err="1"/>
              <a:t>srat</a:t>
            </a:r>
            <a:r>
              <a:rPr lang="en-US" dirty="0"/>
              <a:t> object to see object structure.</a:t>
            </a:r>
          </a:p>
        </p:txBody>
      </p:sp>
      <p:sp>
        <p:nvSpPr>
          <p:cNvPr id="3" name="TextBox 2">
            <a:extLst>
              <a:ext uri="{FF2B5EF4-FFF2-40B4-BE49-F238E27FC236}">
                <a16:creationId xmlns:a16="http://schemas.microsoft.com/office/drawing/2014/main" id="{0C2F99F0-5293-2BEC-F430-FB7B808859DB}"/>
              </a:ext>
            </a:extLst>
          </p:cNvPr>
          <p:cNvSpPr txBox="1"/>
          <p:nvPr/>
        </p:nvSpPr>
        <p:spPr>
          <a:xfrm>
            <a:off x="2243580" y="902918"/>
            <a:ext cx="8067145" cy="369332"/>
          </a:xfrm>
          <a:prstGeom prst="rect">
            <a:avLst/>
          </a:prstGeom>
          <a:noFill/>
        </p:spPr>
        <p:txBody>
          <a:bodyPr wrap="none" rtlCol="0">
            <a:spAutoFit/>
          </a:bodyPr>
          <a:lstStyle/>
          <a:p>
            <a:r>
              <a:rPr lang="en-US" dirty="0" err="1"/>
              <a:t>Rstudio</a:t>
            </a:r>
            <a:r>
              <a:rPr lang="en-US" dirty="0"/>
              <a:t>&gt;&gt; File &gt;&gt; Open File &gt;&gt; Browse to “</a:t>
            </a:r>
            <a:r>
              <a:rPr lang="en-US" dirty="0" err="1"/>
              <a:t>temp_data</a:t>
            </a:r>
            <a:r>
              <a:rPr lang="en-US" dirty="0"/>
              <a:t>/</a:t>
            </a:r>
            <a:r>
              <a:rPr lang="en-US" dirty="0" err="1"/>
              <a:t>srat_example_object.RData</a:t>
            </a:r>
            <a:r>
              <a:rPr lang="en-US" dirty="0"/>
              <a:t>”</a:t>
            </a:r>
          </a:p>
        </p:txBody>
      </p:sp>
      <p:pic>
        <p:nvPicPr>
          <p:cNvPr id="6" name="Picture 5">
            <a:extLst>
              <a:ext uri="{FF2B5EF4-FFF2-40B4-BE49-F238E27FC236}">
                <a16:creationId xmlns:a16="http://schemas.microsoft.com/office/drawing/2014/main" id="{2089BD6B-A46C-9431-9B82-3011DC675475}"/>
              </a:ext>
            </a:extLst>
          </p:cNvPr>
          <p:cNvPicPr>
            <a:picLocks noChangeAspect="1"/>
          </p:cNvPicPr>
          <p:nvPr/>
        </p:nvPicPr>
        <p:blipFill>
          <a:blip r:embed="rId2"/>
          <a:stretch>
            <a:fillRect/>
          </a:stretch>
        </p:blipFill>
        <p:spPr>
          <a:xfrm>
            <a:off x="2466619" y="1861793"/>
            <a:ext cx="4083594" cy="3522100"/>
          </a:xfrm>
          <a:prstGeom prst="rect">
            <a:avLst/>
          </a:prstGeom>
        </p:spPr>
      </p:pic>
      <p:pic>
        <p:nvPicPr>
          <p:cNvPr id="8" name="Picture 7">
            <a:extLst>
              <a:ext uri="{FF2B5EF4-FFF2-40B4-BE49-F238E27FC236}">
                <a16:creationId xmlns:a16="http://schemas.microsoft.com/office/drawing/2014/main" id="{71AD652B-B553-8198-D212-8C38FBBEEB22}"/>
              </a:ext>
            </a:extLst>
          </p:cNvPr>
          <p:cNvPicPr>
            <a:picLocks noChangeAspect="1"/>
          </p:cNvPicPr>
          <p:nvPr/>
        </p:nvPicPr>
        <p:blipFill>
          <a:blip r:embed="rId3"/>
          <a:stretch>
            <a:fillRect/>
          </a:stretch>
        </p:blipFill>
        <p:spPr>
          <a:xfrm>
            <a:off x="6644481" y="1861793"/>
            <a:ext cx="3760511" cy="2878667"/>
          </a:xfrm>
          <a:prstGeom prst="rect">
            <a:avLst/>
          </a:prstGeom>
        </p:spPr>
      </p:pic>
    </p:spTree>
    <p:extLst>
      <p:ext uri="{BB962C8B-B14F-4D97-AF65-F5344CB8AC3E}">
        <p14:creationId xmlns:p14="http://schemas.microsoft.com/office/powerpoint/2010/main" val="366903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690736" y="5868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399289"/>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409155"/>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414529"/>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406909"/>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399289"/>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399289"/>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3154808"/>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337667"/>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269940"/>
            <a:ext cx="5583889" cy="2488617"/>
            <a:chOff x="2931995" y="4071976"/>
            <a:chExt cx="5583889" cy="2488617"/>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8633E13B-E621-D64D-A6F4-363893A90199}"/>
              </a:ext>
            </a:extLst>
          </p:cNvPr>
          <p:cNvPicPr>
            <a:picLocks noChangeAspect="1"/>
          </p:cNvPicPr>
          <p:nvPr/>
        </p:nvPicPr>
        <p:blipFill>
          <a:blip r:embed="rId3"/>
          <a:stretch>
            <a:fillRect/>
          </a:stretch>
        </p:blipFill>
        <p:spPr>
          <a:xfrm>
            <a:off x="2790965" y="907680"/>
            <a:ext cx="6134956" cy="590632"/>
          </a:xfrm>
          <a:prstGeom prst="rect">
            <a:avLst/>
          </a:prstGeom>
        </p:spPr>
      </p:pic>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4"/>
          <a:stretch>
            <a:fillRect/>
          </a:stretch>
        </p:blipFill>
        <p:spPr>
          <a:xfrm>
            <a:off x="2780803" y="1464353"/>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363927" y="3703871"/>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273675"/>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4893480"/>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4659933"/>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Filtering</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63572" y="2872290"/>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63395" y="3931176"/>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56197" y="5051426"/>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61804" y="3482649"/>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56197" y="3275386"/>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220560" y="2285428"/>
            <a:ext cx="6026073" cy="738664"/>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7656197" y="1278741"/>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55976" y="5779064"/>
            <a:ext cx="4773144" cy="941344"/>
          </a:xfrm>
          <a:prstGeom prst="rect">
            <a:avLst/>
          </a:prstGeom>
        </p:spPr>
      </p:pic>
    </p:spTree>
    <p:extLst>
      <p:ext uri="{BB962C8B-B14F-4D97-AF65-F5344CB8AC3E}">
        <p14:creationId xmlns:p14="http://schemas.microsoft.com/office/powerpoint/2010/main" val="363559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4273</TotalTime>
  <Words>1910</Words>
  <Application>Microsoft Office PowerPoint</Application>
  <PresentationFormat>Widescreen</PresentationFormat>
  <Paragraphs>429</Paragraphs>
  <Slides>30</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Load example srat object to see object structure.</vt:lpstr>
      <vt:lpstr>Count Matrix Importation</vt:lpstr>
      <vt:lpstr>Count Matrix Importation</vt:lpstr>
      <vt:lpstr>Filtering</vt:lpstr>
      <vt:lpstr>Visualizing Data Import Thresholds</vt:lpstr>
      <vt:lpstr>PowerPoint Presentation</vt:lpstr>
      <vt:lpstr>Count Data Normalization</vt:lpstr>
      <vt:lpstr>Finding Variable Features (Genes)</vt:lpstr>
      <vt:lpstr>Visualize Highly Variable Features</vt:lpstr>
      <vt:lpstr>Scaling Data</vt:lpstr>
      <vt:lpstr>Linear Dimension Reduction</vt:lpstr>
      <vt:lpstr>Linear Dimension Reduction</vt:lpstr>
      <vt:lpstr>PCA Dim Loadings</vt:lpstr>
      <vt:lpstr>Integrating Datasets</vt:lpstr>
      <vt:lpstr>Identifying Neighboring Cells</vt:lpstr>
      <vt:lpstr>Use Neighbor Graphs to Identify Clusters</vt:lpstr>
      <vt:lpstr>Nonlinear Dimension Reduction</vt:lpstr>
      <vt:lpstr>…But what is truth?</vt:lpstr>
      <vt:lpstr>…But what is truth?</vt:lpstr>
      <vt:lpstr>Why use not use tSNE?</vt:lpstr>
      <vt:lpstr>Limitation of Interpreting UMAP Clusters</vt:lpstr>
      <vt:lpstr>Other Features of Seurat</vt:lpstr>
      <vt:lpstr>scRNA-Seq pipelines are consistent across technologies &amp; packages</vt:lpstr>
      <vt:lpstr>Research Outputs from scRNA-Seq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462</cp:revision>
  <dcterms:created xsi:type="dcterms:W3CDTF">2024-01-01T16:06:19Z</dcterms:created>
  <dcterms:modified xsi:type="dcterms:W3CDTF">2024-04-06T00:29:00Z</dcterms:modified>
</cp:coreProperties>
</file>